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2" r:id="rId6"/>
    <p:sldId id="261" r:id="rId7"/>
    <p:sldId id="262" r:id="rId8"/>
    <p:sldId id="263" r:id="rId9"/>
    <p:sldId id="264" r:id="rId10"/>
    <p:sldId id="273" r:id="rId11"/>
    <p:sldId id="274" r:id="rId12"/>
    <p:sldId id="265" r:id="rId13"/>
    <p:sldId id="266" r:id="rId14"/>
    <p:sldId id="275" r:id="rId15"/>
    <p:sldId id="276" r:id="rId16"/>
    <p:sldId id="267"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C682"/>
    <a:srgbClr val="825700"/>
    <a:srgbClr val="582C00"/>
    <a:srgbClr val="1E0800"/>
    <a:srgbClr val="412C00"/>
    <a:srgbClr val="D8C682"/>
    <a:srgbClr val="CBB65D"/>
    <a:srgbClr val="CFB863"/>
    <a:srgbClr val="D157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53" autoAdjust="0"/>
  </p:normalViewPr>
  <p:slideViewPr>
    <p:cSldViewPr>
      <p:cViewPr varScale="1">
        <p:scale>
          <a:sx n="126" d="100"/>
          <a:sy n="126" d="100"/>
        </p:scale>
        <p:origin x="-588" y="-96"/>
      </p:cViewPr>
      <p:guideLst>
        <p:guide orient="horz" pos="2160"/>
        <p:guide pos="2880"/>
      </p:guideLst>
    </p:cSldViewPr>
  </p:slideViewPr>
  <p:notesTextViewPr>
    <p:cViewPr>
      <p:scale>
        <a:sx n="1" d="1"/>
        <a:sy n="1" d="1"/>
      </p:scale>
      <p:origin x="0" y="0"/>
    </p:cViewPr>
  </p:notesTextViewPr>
  <p:sorterViewPr>
    <p:cViewPr>
      <p:scale>
        <a:sx n="99" d="200"/>
        <a:sy n="99" d="200"/>
      </p:scale>
      <p:origin x="0" y="0"/>
    </p:cViewPr>
  </p:sorter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A909F-5D95-4D62-BC02-F840C8F8AC11}"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1665338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A909F-5D95-4D62-BC02-F840C8F8AC11}"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3074320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A909F-5D95-4D62-BC02-F840C8F8AC11}"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4001460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A909F-5D95-4D62-BC02-F840C8F8AC11}"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3127472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A909F-5D95-4D62-BC02-F840C8F8AC11}" type="datetimeFigureOut">
              <a:rPr lang="en-US" smtClean="0"/>
              <a:pPr/>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3610388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A909F-5D95-4D62-BC02-F840C8F8AC11}"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3634916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A909F-5D95-4D62-BC02-F840C8F8AC11}" type="datetimeFigureOut">
              <a:rPr lang="en-US" smtClean="0"/>
              <a:pPr/>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252739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A909F-5D95-4D62-BC02-F840C8F8AC11}" type="datetimeFigureOut">
              <a:rPr lang="en-US" smtClean="0"/>
              <a:pPr/>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2428218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A909F-5D95-4D62-BC02-F840C8F8AC11}" type="datetimeFigureOut">
              <a:rPr lang="en-US" smtClean="0"/>
              <a:pPr/>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2799308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A909F-5D95-4D62-BC02-F840C8F8AC11}"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4179422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A909F-5D95-4D62-BC02-F840C8F8AC11}" type="datetimeFigureOut">
              <a:rPr lang="en-US" smtClean="0"/>
              <a:pPr/>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1052044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A909F-5D95-4D62-BC02-F840C8F8AC11}" type="datetimeFigureOut">
              <a:rPr lang="en-US" smtClean="0"/>
              <a:pPr/>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CECCD-2B96-42DD-96DC-B5EEDCA8FF9C}" type="slidenum">
              <a:rPr lang="en-US" smtClean="0"/>
              <a:pPr/>
              <a:t>‹#›</a:t>
            </a:fld>
            <a:endParaRPr lang="en-US"/>
          </a:p>
        </p:txBody>
      </p:sp>
    </p:spTree>
    <p:extLst>
      <p:ext uri="{BB962C8B-B14F-4D97-AF65-F5344CB8AC3E}">
        <p14:creationId xmlns:p14="http://schemas.microsoft.com/office/powerpoint/2010/main" xmlns="" val="240377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48200" y="3581400"/>
            <a:ext cx="4953000" cy="1569660"/>
          </a:xfrm>
          <a:prstGeom prst="rect">
            <a:avLst/>
          </a:prstGeom>
          <a:noFill/>
        </p:spPr>
        <p:txBody>
          <a:bodyPr wrap="square" rtlCol="0">
            <a:spAutoFit/>
          </a:bodyPr>
          <a:lstStyle/>
          <a:p>
            <a:r>
              <a:rPr lang="en-US" sz="9600" dirty="0" smtClean="0">
                <a:ln w="6350">
                  <a:solidFill>
                    <a:sysClr val="windowText" lastClr="000000"/>
                  </a:solidFill>
                </a:ln>
                <a:solidFill>
                  <a:srgbClr val="825700"/>
                </a:solidFill>
                <a:latin typeface="Papyrus" pitchFamily="66" charset="0"/>
              </a:rPr>
              <a:t>29-31</a:t>
            </a:r>
            <a:endParaRPr lang="en-US" sz="9600" dirty="0">
              <a:ln w="6350">
                <a:solidFill>
                  <a:sysClr val="windowText" lastClr="000000"/>
                </a:solidFill>
              </a:ln>
              <a:solidFill>
                <a:srgbClr val="825700"/>
              </a:solidFill>
              <a:latin typeface="Papyrus" pitchFamily="66" charset="0"/>
            </a:endParaRPr>
          </a:p>
        </p:txBody>
      </p:sp>
      <p:pic>
        <p:nvPicPr>
          <p:cNvPr id="1027" name="Picture 3" descr="C:\Users\Ken\AppData\Local\Microsoft\Windows\Temporary Internet Files\Content.IE5\T5T34V6U\MC900433863[1].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76200" y="1219200"/>
            <a:ext cx="1219200" cy="1219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5"/>
          <p:cNvGrpSpPr>
            <a:grpSpLocks noChangeAspect="1"/>
          </p:cNvGrpSpPr>
          <p:nvPr/>
        </p:nvGrpSpPr>
        <p:grpSpPr bwMode="auto">
          <a:xfrm>
            <a:off x="228600" y="76200"/>
            <a:ext cx="990600" cy="1141772"/>
            <a:chOff x="2074" y="1231"/>
            <a:chExt cx="1612" cy="1858"/>
          </a:xfrm>
        </p:grpSpPr>
        <p:sp>
          <p:nvSpPr>
            <p:cNvPr id="9" name="AutoShape 4"/>
            <p:cNvSpPr>
              <a:spLocks noChangeAspect="1" noChangeArrowheads="1" noTextEdit="1"/>
            </p:cNvSpPr>
            <p:nvPr/>
          </p:nvSpPr>
          <p:spPr bwMode="auto">
            <a:xfrm>
              <a:off x="2074" y="1231"/>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996600"/>
                </a:solidFill>
              </a:endParaRPr>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82C00"/>
                </a:solidFill>
              </a:endParaRPr>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149144" y="146869"/>
            <a:ext cx="6547055" cy="2308324"/>
          </a:xfrm>
          <a:prstGeom prst="rect">
            <a:avLst/>
          </a:prstGeom>
          <a:noFill/>
        </p:spPr>
        <p:txBody>
          <a:bodyPr wrap="square" rtlCol="0">
            <a:spAutoFit/>
          </a:bodyPr>
          <a:lstStyle/>
          <a:p>
            <a:r>
              <a:rPr lang="en-US" sz="2400" b="1" dirty="0" smtClean="0">
                <a:solidFill>
                  <a:srgbClr val="825700"/>
                </a:solidFill>
                <a:effectLst>
                  <a:outerShdw blurRad="50800" dist="38100" dir="2700000" algn="tl" rotWithShape="0">
                    <a:schemeClr val="bg1">
                      <a:alpha val="40000"/>
                    </a:schemeClr>
                  </a:outerShdw>
                </a:effectLst>
                <a:latin typeface="Viner Hand ITC" pitchFamily="66" charset="0"/>
              </a:rPr>
              <a:t>A CD of this message will be available (free of charge) immediately following today's message</a:t>
            </a:r>
          </a:p>
          <a:p>
            <a:endParaRPr lang="en-US" sz="2400" b="1" dirty="0" smtClean="0">
              <a:solidFill>
                <a:srgbClr val="825700"/>
              </a:solidFill>
              <a:effectLst>
                <a:outerShdw blurRad="50800" dist="38100" dir="2700000" algn="tl" rotWithShape="0">
                  <a:schemeClr val="bg1">
                    <a:alpha val="40000"/>
                  </a:schemeClr>
                </a:outerShdw>
              </a:effectLst>
              <a:latin typeface="Viner Hand ITC" pitchFamily="66" charset="0"/>
            </a:endParaRPr>
          </a:p>
          <a:p>
            <a:r>
              <a:rPr lang="en-US" sz="2400" b="1" dirty="0" smtClean="0">
                <a:solidFill>
                  <a:srgbClr val="825700"/>
                </a:solidFill>
                <a:effectLst>
                  <a:outerShdw blurRad="50800" dist="38100" dir="2700000" algn="tl" rotWithShape="0">
                    <a:schemeClr val="bg1">
                      <a:alpha val="40000"/>
                    </a:schemeClr>
                  </a:outerShdw>
                </a:effectLst>
                <a:latin typeface="Viner Hand ITC" pitchFamily="66" charset="0"/>
              </a:rPr>
              <a:t>This message will be available via podcast later this week at calvaryokc.com</a:t>
            </a:r>
            <a:endParaRPr lang="en-US" sz="2400" b="1" dirty="0">
              <a:solidFill>
                <a:srgbClr val="825700"/>
              </a:solidFill>
              <a:effectLst>
                <a:outerShdw blurRad="50800" dist="38100" dir="2700000" algn="tl" rotWithShape="0">
                  <a:schemeClr val="bg1">
                    <a:alpha val="40000"/>
                  </a:schemeClr>
                </a:outerShdw>
              </a:effectLst>
              <a:latin typeface="Viner Hand ITC" pitchFamily="66" charset="0"/>
            </a:endParaRPr>
          </a:p>
        </p:txBody>
      </p:sp>
    </p:spTree>
    <p:extLst>
      <p:ext uri="{BB962C8B-B14F-4D97-AF65-F5344CB8AC3E}">
        <p14:creationId xmlns:p14="http://schemas.microsoft.com/office/powerpoint/2010/main" xmlns="" val="920911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37501" t="19809" r="832" b="24722"/>
          <a:stretch/>
        </p:blipFill>
        <p:spPr>
          <a:xfrm>
            <a:off x="838200" y="1371600"/>
            <a:ext cx="7518400" cy="4267200"/>
          </a:xfrm>
          <a:prstGeom prst="rect">
            <a:avLst/>
          </a:prstGeom>
          <a:effectLst>
            <a:softEdge rad="127000"/>
          </a:effectLst>
        </p:spPr>
      </p:pic>
      <p:grpSp>
        <p:nvGrpSpPr>
          <p:cNvPr id="10" name="Group 9"/>
          <p:cNvGrpSpPr/>
          <p:nvPr/>
        </p:nvGrpSpPr>
        <p:grpSpPr>
          <a:xfrm>
            <a:off x="1752600" y="1701225"/>
            <a:ext cx="1634491" cy="642057"/>
            <a:chOff x="1752600" y="1701225"/>
            <a:chExt cx="1634491" cy="642057"/>
          </a:xfrm>
        </p:grpSpPr>
        <p:sp>
          <p:nvSpPr>
            <p:cNvPr id="5" name="Oval 4"/>
            <p:cNvSpPr/>
            <p:nvPr/>
          </p:nvSpPr>
          <p:spPr>
            <a:xfrm>
              <a:off x="2286000" y="2267082"/>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1701225"/>
              <a:ext cx="1634491" cy="584775"/>
            </a:xfrm>
            <a:prstGeom prst="rect">
              <a:avLst/>
            </a:prstGeom>
            <a:noFill/>
          </p:spPr>
          <p:txBody>
            <a:bodyPr wrap="square" rtlCol="0">
              <a:spAutoFit/>
            </a:bodyPr>
            <a:lstStyle/>
            <a:p>
              <a:pPr>
                <a:tabLst>
                  <a:tab pos="4114800" algn="l"/>
                </a:tabLst>
              </a:pPr>
              <a:r>
                <a:rPr lang="en-US" sz="3200" dirty="0" smtClean="0">
                  <a:solidFill>
                    <a:srgbClr val="FFFF00"/>
                  </a:solidFill>
                  <a:latin typeface="+mj-lt"/>
                </a:rPr>
                <a:t>Aphek</a:t>
              </a:r>
            </a:p>
          </p:txBody>
        </p:sp>
      </p:grpSp>
      <p:grpSp>
        <p:nvGrpSpPr>
          <p:cNvPr id="9" name="Group 8"/>
          <p:cNvGrpSpPr/>
          <p:nvPr/>
        </p:nvGrpSpPr>
        <p:grpSpPr>
          <a:xfrm>
            <a:off x="1828800" y="4419600"/>
            <a:ext cx="1634491" cy="660975"/>
            <a:chOff x="1828800" y="4419600"/>
            <a:chExt cx="1634491" cy="660975"/>
          </a:xfrm>
        </p:grpSpPr>
        <p:sp>
          <p:nvSpPr>
            <p:cNvPr id="6" name="Oval 5"/>
            <p:cNvSpPr/>
            <p:nvPr/>
          </p:nvSpPr>
          <p:spPr>
            <a:xfrm>
              <a:off x="2209800" y="4419600"/>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4495800"/>
              <a:ext cx="1634491" cy="584775"/>
            </a:xfrm>
            <a:prstGeom prst="rect">
              <a:avLst/>
            </a:prstGeom>
            <a:noFill/>
          </p:spPr>
          <p:txBody>
            <a:bodyPr wrap="square" rtlCol="0">
              <a:spAutoFit/>
            </a:bodyPr>
            <a:lstStyle/>
            <a:p>
              <a:pPr>
                <a:tabLst>
                  <a:tab pos="4114800" algn="l"/>
                </a:tabLst>
              </a:pPr>
              <a:r>
                <a:rPr lang="en-US" sz="3200" dirty="0" smtClean="0">
                  <a:solidFill>
                    <a:srgbClr val="FFFF00"/>
                  </a:solidFill>
                  <a:latin typeface="+mj-lt"/>
                </a:rPr>
                <a:t>Ziklag</a:t>
              </a:r>
            </a:p>
          </p:txBody>
        </p:sp>
      </p:grpSp>
      <p:cxnSp>
        <p:nvCxnSpPr>
          <p:cNvPr id="11" name="Straight Connector 10"/>
          <p:cNvCxnSpPr/>
          <p:nvPr/>
        </p:nvCxnSpPr>
        <p:spPr>
          <a:xfrm rot="-540000">
            <a:off x="1832415" y="2239132"/>
            <a:ext cx="381000" cy="762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
            <a:off x="1756215" y="4402880"/>
            <a:ext cx="381000" cy="7620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1439533" y="3079087"/>
            <a:ext cx="1066800" cy="461665"/>
          </a:xfrm>
          <a:prstGeom prst="rect">
            <a:avLst/>
          </a:prstGeom>
          <a:noFill/>
        </p:spPr>
        <p:txBody>
          <a:bodyPr wrap="square" rtlCol="0">
            <a:spAutoFit/>
          </a:bodyPr>
          <a:lstStyle/>
          <a:p>
            <a:pPr>
              <a:tabLst>
                <a:tab pos="4114800" algn="l"/>
              </a:tabLst>
            </a:pPr>
            <a:r>
              <a:rPr lang="en-US" sz="2400" dirty="0" smtClean="0">
                <a:solidFill>
                  <a:srgbClr val="FFFFFF"/>
                </a:solidFill>
                <a:latin typeface="+mj-lt"/>
              </a:rPr>
              <a:t>80 mi</a:t>
            </a:r>
          </a:p>
        </p:txBody>
      </p:sp>
      <p:cxnSp>
        <p:nvCxnSpPr>
          <p:cNvPr id="15" name="Straight Arrow Connector 14"/>
          <p:cNvCxnSpPr/>
          <p:nvPr/>
        </p:nvCxnSpPr>
        <p:spPr>
          <a:xfrm rot="60000" flipH="1">
            <a:off x="1943100" y="3861375"/>
            <a:ext cx="3615" cy="558225"/>
          </a:xfrm>
          <a:prstGeom prst="straightConnector1">
            <a:avLst/>
          </a:prstGeom>
          <a:ln w="38100">
            <a:solidFill>
              <a:srgbClr val="FF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H="1">
            <a:off x="2012467" y="2286000"/>
            <a:ext cx="3615" cy="558225"/>
          </a:xfrm>
          <a:prstGeom prst="straightConnector1">
            <a:avLst/>
          </a:prstGeom>
          <a:ln w="38100">
            <a:solidFill>
              <a:srgbClr val="FF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1539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22" presetClass="entr" presetSubtype="2"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250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2465051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1569660"/>
          </a:xfrm>
          <a:prstGeom prst="rect">
            <a:avLst/>
          </a:prstGeom>
          <a:noFill/>
        </p:spPr>
        <p:txBody>
          <a:bodyPr wrap="square" rtlCol="0">
            <a:spAutoFit/>
          </a:bodyPr>
          <a:lstStyle/>
          <a:p>
            <a:r>
              <a:rPr lang="en-US" sz="3100" dirty="0">
                <a:solidFill>
                  <a:srgbClr val="FFFFFF"/>
                </a:solidFill>
              </a:rPr>
              <a:t> </a:t>
            </a:r>
            <a:r>
              <a:rPr lang="en-US" sz="3200" dirty="0">
                <a:solidFill>
                  <a:srgbClr val="FFFFFF"/>
                </a:solidFill>
              </a:rPr>
              <a:t>John Trapp ~ </a:t>
            </a:r>
            <a:r>
              <a:rPr lang="en-US" sz="3200" dirty="0"/>
              <a:t>"Whom they found it no hard matter to stab with the sword, who were cup-shot before."</a:t>
            </a:r>
          </a:p>
        </p:txBody>
      </p:sp>
    </p:spTree>
    <p:extLst>
      <p:ext uri="{BB962C8B-B14F-4D97-AF65-F5344CB8AC3E}">
        <p14:creationId xmlns:p14="http://schemas.microsoft.com/office/powerpoint/2010/main" xmlns="" val="880326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2111458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4508927"/>
          </a:xfrm>
          <a:prstGeom prst="rect">
            <a:avLst/>
          </a:prstGeom>
          <a:noFill/>
        </p:spPr>
        <p:txBody>
          <a:bodyPr wrap="square" rtlCol="0">
            <a:spAutoFit/>
          </a:bodyPr>
          <a:lstStyle/>
          <a:p>
            <a:r>
              <a:rPr lang="en-US" sz="3100" dirty="0">
                <a:solidFill>
                  <a:srgbClr val="FFFFFF"/>
                </a:solidFill>
              </a:rPr>
              <a:t> </a:t>
            </a:r>
            <a:r>
              <a:rPr lang="en-US" sz="3200" dirty="0"/>
              <a:t>1 Cor. 12:23-24 ~ </a:t>
            </a:r>
            <a:r>
              <a:rPr lang="en-US" sz="3200" baseline="30000" dirty="0" smtClean="0"/>
              <a:t>23 </a:t>
            </a:r>
            <a:r>
              <a:rPr lang="en-US" sz="3200" dirty="0" smtClean="0">
                <a:solidFill>
                  <a:srgbClr val="FFFFFF"/>
                </a:solidFill>
              </a:rPr>
              <a:t>And </a:t>
            </a:r>
            <a:r>
              <a:rPr lang="en-US" sz="3200" dirty="0">
                <a:solidFill>
                  <a:srgbClr val="FFFFFF"/>
                </a:solidFill>
              </a:rPr>
              <a:t>those </a:t>
            </a:r>
            <a:r>
              <a:rPr lang="en-US" sz="3200" i="1" dirty="0">
                <a:solidFill>
                  <a:srgbClr val="FFFFFF"/>
                </a:solidFill>
              </a:rPr>
              <a:t>members</a:t>
            </a:r>
            <a:r>
              <a:rPr lang="en-US" sz="3200" dirty="0">
                <a:solidFill>
                  <a:srgbClr val="FFFFFF"/>
                </a:solidFill>
              </a:rPr>
              <a:t> of the body which we think to be less honorable, on these we bestow greater honor; and our unpresentable </a:t>
            </a:r>
            <a:r>
              <a:rPr lang="en-US" sz="3200" i="1" dirty="0">
                <a:solidFill>
                  <a:srgbClr val="FFFFFF"/>
                </a:solidFill>
              </a:rPr>
              <a:t>parts</a:t>
            </a:r>
            <a:r>
              <a:rPr lang="en-US" sz="3200" dirty="0">
                <a:solidFill>
                  <a:srgbClr val="FFFFFF"/>
                </a:solidFill>
              </a:rPr>
              <a:t> have greater modesty,</a:t>
            </a:r>
            <a:r>
              <a:rPr lang="en-US" sz="3200" dirty="0"/>
              <a:t> </a:t>
            </a:r>
            <a:r>
              <a:rPr lang="en-US" sz="3200" baseline="30000" dirty="0" smtClean="0"/>
              <a:t>24 </a:t>
            </a:r>
            <a:r>
              <a:rPr lang="en-US" sz="3200" dirty="0" smtClean="0">
                <a:solidFill>
                  <a:srgbClr val="FFFFFF"/>
                </a:solidFill>
              </a:rPr>
              <a:t>but </a:t>
            </a:r>
            <a:r>
              <a:rPr lang="en-US" sz="3200" dirty="0">
                <a:solidFill>
                  <a:srgbClr val="FFFFFF"/>
                </a:solidFill>
              </a:rPr>
              <a:t>our presentable </a:t>
            </a:r>
            <a:r>
              <a:rPr lang="en-US" sz="3200" i="1" dirty="0">
                <a:solidFill>
                  <a:srgbClr val="FFFFFF"/>
                </a:solidFill>
              </a:rPr>
              <a:t>parts</a:t>
            </a:r>
            <a:r>
              <a:rPr lang="en-US" sz="3200" dirty="0">
                <a:solidFill>
                  <a:srgbClr val="FFFFFF"/>
                </a:solidFill>
              </a:rPr>
              <a:t> have no need. But God composed the body, having given greater honor to that </a:t>
            </a:r>
            <a:r>
              <a:rPr lang="en-US" sz="3200" i="1" dirty="0">
                <a:solidFill>
                  <a:srgbClr val="FFFFFF"/>
                </a:solidFill>
              </a:rPr>
              <a:t>part</a:t>
            </a:r>
            <a:r>
              <a:rPr lang="en-US" sz="3200" dirty="0">
                <a:solidFill>
                  <a:srgbClr val="FFFFFF"/>
                </a:solidFill>
              </a:rPr>
              <a:t> which lacks </a:t>
            </a:r>
            <a:r>
              <a:rPr lang="en-US" sz="3200" dirty="0" smtClean="0">
                <a:solidFill>
                  <a:srgbClr val="FFFFFF"/>
                </a:solidFill>
              </a:rPr>
              <a:t>it.</a:t>
            </a:r>
            <a:endParaRPr lang="en-US" sz="3100" dirty="0">
              <a:solidFill>
                <a:srgbClr val="FFFFFF"/>
              </a:solidFill>
            </a:endParaRPr>
          </a:p>
          <a:p>
            <a:endParaRPr lang="en-US" sz="31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5782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1359212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1077218"/>
          </a:xfrm>
          <a:prstGeom prst="rect">
            <a:avLst/>
          </a:prstGeom>
          <a:noFill/>
        </p:spPr>
        <p:txBody>
          <a:bodyPr wrap="square" rtlCol="0">
            <a:spAutoFit/>
          </a:bodyPr>
          <a:lstStyle/>
          <a:p>
            <a:r>
              <a:rPr lang="en-US" sz="3100" dirty="0">
                <a:solidFill>
                  <a:srgbClr val="FFFFFF"/>
                </a:solidFill>
              </a:rPr>
              <a:t> </a:t>
            </a:r>
            <a:r>
              <a:rPr lang="en-US" sz="3200" dirty="0">
                <a:solidFill>
                  <a:srgbClr val="FFFFFF"/>
                </a:solidFill>
              </a:rPr>
              <a:t>Accustomed to rove</a:t>
            </a:r>
            <a:r>
              <a:rPr lang="en-US" sz="3200" dirty="0"/>
              <a:t> ~ KJV, </a:t>
            </a:r>
            <a:r>
              <a:rPr lang="en-US" sz="3200" dirty="0">
                <a:solidFill>
                  <a:srgbClr val="FFFFFF"/>
                </a:solidFill>
              </a:rPr>
              <a:t>wont to </a:t>
            </a:r>
            <a:r>
              <a:rPr lang="en-US" sz="3200" dirty="0" smtClean="0">
                <a:solidFill>
                  <a:srgbClr val="FFFFFF"/>
                </a:solidFill>
              </a:rPr>
              <a:t>haunt</a:t>
            </a:r>
            <a:endParaRPr lang="en-US" sz="3200" dirty="0">
              <a:solidFill>
                <a:srgbClr val="FFFFFF"/>
              </a:solidFill>
            </a:endParaRPr>
          </a:p>
        </p:txBody>
      </p:sp>
    </p:spTree>
    <p:extLst>
      <p:ext uri="{BB962C8B-B14F-4D97-AF65-F5344CB8AC3E}">
        <p14:creationId xmlns:p14="http://schemas.microsoft.com/office/powerpoint/2010/main" xmlns="" val="2200236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137536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3539430"/>
          </a:xfrm>
          <a:prstGeom prst="rect">
            <a:avLst/>
          </a:prstGeom>
          <a:noFill/>
        </p:spPr>
        <p:txBody>
          <a:bodyPr wrap="square" rtlCol="0">
            <a:spAutoFit/>
          </a:bodyPr>
          <a:lstStyle/>
          <a:p>
            <a:r>
              <a:rPr lang="en-US" sz="3100" dirty="0">
                <a:solidFill>
                  <a:srgbClr val="FFFFFF"/>
                </a:solidFill>
              </a:rPr>
              <a:t> </a:t>
            </a:r>
            <a:r>
              <a:rPr lang="en-US" sz="3200" dirty="0">
                <a:solidFill>
                  <a:srgbClr val="FFFFFF"/>
                </a:solidFill>
              </a:rPr>
              <a:t>John J. Davis ~ </a:t>
            </a:r>
            <a:r>
              <a:rPr lang="en-US" sz="3200" dirty="0"/>
              <a:t>"This book began with the birth of Samuel, but now it ends with the burial of Saul, the comparing of which two together will teach us to prefer the honor that </a:t>
            </a:r>
            <a:r>
              <a:rPr lang="en-US" sz="3200"/>
              <a:t>comes </a:t>
            </a:r>
            <a:r>
              <a:rPr lang="en-US" sz="3200" smtClean="0"/>
              <a:t>from </a:t>
            </a:r>
            <a:r>
              <a:rPr lang="en-US" sz="3200" dirty="0"/>
              <a:t>God before any of the honors which this world pretends to </a:t>
            </a:r>
            <a:r>
              <a:rPr lang="en-US" sz="3200"/>
              <a:t>offer</a:t>
            </a:r>
            <a:r>
              <a:rPr lang="en-US" sz="3200" smtClean="0"/>
              <a:t>."</a:t>
            </a:r>
            <a:endParaRPr lang="en-US" sz="3200" dirty="0">
              <a:solidFill>
                <a:srgbClr val="FFFFFF"/>
              </a:solidFill>
            </a:endParaRPr>
          </a:p>
        </p:txBody>
      </p:sp>
    </p:spTree>
    <p:extLst>
      <p:ext uri="{BB962C8B-B14F-4D97-AF65-F5344CB8AC3E}">
        <p14:creationId xmlns:p14="http://schemas.microsoft.com/office/powerpoint/2010/main" xmlns="" val="418598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47165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37501" t="19809" r="832" b="24722"/>
          <a:stretch/>
        </p:blipFill>
        <p:spPr>
          <a:xfrm>
            <a:off x="838200" y="1295400"/>
            <a:ext cx="7518400" cy="4267200"/>
          </a:xfrm>
          <a:prstGeom prst="rect">
            <a:avLst/>
          </a:prstGeom>
          <a:effectLst>
            <a:softEdge rad="127000"/>
          </a:effectLst>
        </p:spPr>
      </p:pic>
      <p:grpSp>
        <p:nvGrpSpPr>
          <p:cNvPr id="10" name="Group 9"/>
          <p:cNvGrpSpPr/>
          <p:nvPr/>
        </p:nvGrpSpPr>
        <p:grpSpPr>
          <a:xfrm>
            <a:off x="1752600" y="1701225"/>
            <a:ext cx="1634491" cy="642057"/>
            <a:chOff x="1752600" y="1701225"/>
            <a:chExt cx="1634491" cy="642057"/>
          </a:xfrm>
        </p:grpSpPr>
        <p:sp>
          <p:nvSpPr>
            <p:cNvPr id="5" name="Oval 4"/>
            <p:cNvSpPr/>
            <p:nvPr/>
          </p:nvSpPr>
          <p:spPr>
            <a:xfrm>
              <a:off x="2286000" y="2267082"/>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1701225"/>
              <a:ext cx="1634491" cy="584775"/>
            </a:xfrm>
            <a:prstGeom prst="rect">
              <a:avLst/>
            </a:prstGeom>
            <a:noFill/>
          </p:spPr>
          <p:txBody>
            <a:bodyPr wrap="square" rtlCol="0">
              <a:spAutoFit/>
            </a:bodyPr>
            <a:lstStyle/>
            <a:p>
              <a:pPr>
                <a:tabLst>
                  <a:tab pos="4114800" algn="l"/>
                </a:tabLst>
              </a:pPr>
              <a:r>
                <a:rPr lang="en-US" sz="3200" dirty="0" smtClean="0">
                  <a:solidFill>
                    <a:srgbClr val="FFFF00"/>
                  </a:solidFill>
                  <a:latin typeface="+mj-lt"/>
                </a:rPr>
                <a:t>Aphek</a:t>
              </a:r>
            </a:p>
          </p:txBody>
        </p:sp>
      </p:grpSp>
      <p:grpSp>
        <p:nvGrpSpPr>
          <p:cNvPr id="9" name="Group 8"/>
          <p:cNvGrpSpPr/>
          <p:nvPr/>
        </p:nvGrpSpPr>
        <p:grpSpPr>
          <a:xfrm>
            <a:off x="1828800" y="4419600"/>
            <a:ext cx="1634491" cy="660975"/>
            <a:chOff x="1828800" y="4419600"/>
            <a:chExt cx="1634491" cy="660975"/>
          </a:xfrm>
        </p:grpSpPr>
        <p:sp>
          <p:nvSpPr>
            <p:cNvPr id="6" name="Oval 5"/>
            <p:cNvSpPr/>
            <p:nvPr/>
          </p:nvSpPr>
          <p:spPr>
            <a:xfrm>
              <a:off x="2209800" y="4419600"/>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4495800"/>
              <a:ext cx="1634491" cy="584775"/>
            </a:xfrm>
            <a:prstGeom prst="rect">
              <a:avLst/>
            </a:prstGeom>
            <a:noFill/>
          </p:spPr>
          <p:txBody>
            <a:bodyPr wrap="square" rtlCol="0">
              <a:spAutoFit/>
            </a:bodyPr>
            <a:lstStyle/>
            <a:p>
              <a:pPr>
                <a:tabLst>
                  <a:tab pos="4114800" algn="l"/>
                </a:tabLst>
              </a:pPr>
              <a:r>
                <a:rPr lang="en-US" sz="3200" dirty="0" smtClean="0">
                  <a:solidFill>
                    <a:srgbClr val="FFFF00"/>
                  </a:solidFill>
                  <a:latin typeface="+mj-lt"/>
                </a:rPr>
                <a:t>Ziklag</a:t>
              </a:r>
            </a:p>
          </p:txBody>
        </p:sp>
      </p:grpSp>
    </p:spTree>
    <p:extLst>
      <p:ext uri="{BB962C8B-B14F-4D97-AF65-F5344CB8AC3E}">
        <p14:creationId xmlns:p14="http://schemas.microsoft.com/office/powerpoint/2010/main" xmlns="" val="1178430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776521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584775"/>
          </a:xfrm>
          <a:prstGeom prst="rect">
            <a:avLst/>
          </a:prstGeom>
          <a:noFill/>
        </p:spPr>
        <p:txBody>
          <a:bodyPr wrap="square" rtlCol="0">
            <a:spAutoFit/>
          </a:bodyPr>
          <a:lstStyle/>
          <a:p>
            <a:pPr>
              <a:tabLst>
                <a:tab pos="4114800" algn="l"/>
              </a:tabLst>
            </a:pPr>
            <a:r>
              <a:rPr lang="en-US" sz="3200" dirty="0">
                <a:solidFill>
                  <a:srgbClr val="FFFFFF"/>
                </a:solidFill>
              </a:rPr>
              <a:t> Adversary </a:t>
            </a:r>
            <a:r>
              <a:rPr lang="en-US" sz="3200" dirty="0"/>
              <a:t>~ Heb., </a:t>
            </a:r>
            <a:r>
              <a:rPr lang="en-US" sz="3200" b="1" i="1" dirty="0" err="1">
                <a:solidFill>
                  <a:srgbClr val="FFFFFF"/>
                </a:solidFill>
                <a:latin typeface="Times New Roman" panose="02020603050405020304" pitchFamily="18" charset="0"/>
                <a:cs typeface="Times New Roman" panose="02020603050405020304" pitchFamily="18" charset="0"/>
              </a:rPr>
              <a:t>satan</a:t>
            </a:r>
            <a:endParaRPr lang="en-US" sz="32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64742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3886796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1569660"/>
          </a:xfrm>
          <a:prstGeom prst="rect">
            <a:avLst/>
          </a:prstGeom>
          <a:noFill/>
        </p:spPr>
        <p:txBody>
          <a:bodyPr wrap="square" rtlCol="0">
            <a:spAutoFit/>
          </a:bodyPr>
          <a:lstStyle/>
          <a:p>
            <a:r>
              <a:rPr lang="en-US" sz="3200" dirty="0">
                <a:solidFill>
                  <a:srgbClr val="FFFFFF"/>
                </a:solidFill>
              </a:rPr>
              <a:t> </a:t>
            </a:r>
            <a:r>
              <a:rPr lang="en-US" sz="3200" dirty="0"/>
              <a:t>Ps.37:23 ~ </a:t>
            </a:r>
            <a:r>
              <a:rPr lang="en-US" sz="3200" dirty="0">
                <a:solidFill>
                  <a:srgbClr val="FFFFFF"/>
                </a:solidFill>
              </a:rPr>
              <a:t>The steps of a </a:t>
            </a:r>
            <a:r>
              <a:rPr lang="en-US" sz="3200" i="1" dirty="0">
                <a:solidFill>
                  <a:srgbClr val="FFFFFF"/>
                </a:solidFill>
              </a:rPr>
              <a:t>good</a:t>
            </a:r>
            <a:r>
              <a:rPr lang="en-US" sz="3200" dirty="0">
                <a:solidFill>
                  <a:srgbClr val="FFFFFF"/>
                </a:solidFill>
              </a:rPr>
              <a:t> man are ordered by the Lord, </a:t>
            </a:r>
          </a:p>
          <a:p>
            <a:r>
              <a:rPr lang="en-US" sz="3200" dirty="0">
                <a:solidFill>
                  <a:srgbClr val="FFFFFF"/>
                </a:solidFill>
              </a:rPr>
              <a:t>And He delights in his way.</a:t>
            </a:r>
            <a:r>
              <a:rPr lang="en-US" sz="3200" dirty="0"/>
              <a:t> </a:t>
            </a:r>
            <a:endParaRPr lang="en-US" sz="32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06248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3906826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noFill/>
                </a:ln>
                <a:solidFill>
                  <a:srgbClr val="E6C682"/>
                </a:solidFill>
                <a:latin typeface="Papyrus" pitchFamily="66" charset="0"/>
              </a:rPr>
              <a:t>29-31</a:t>
            </a:r>
            <a:endParaRPr lang="en-US" sz="7200" dirty="0">
              <a:ln w="6350">
                <a:noFill/>
              </a:ln>
              <a:solidFill>
                <a:srgbClr val="E6C682"/>
              </a:solidFill>
              <a:latin typeface="Papyrus" pitchFamily="66" charset="0"/>
            </a:endParaRPr>
          </a:p>
        </p:txBody>
      </p:sp>
      <p:sp>
        <p:nvSpPr>
          <p:cNvPr id="3" name="TextBox 2"/>
          <p:cNvSpPr txBox="1"/>
          <p:nvPr/>
        </p:nvSpPr>
        <p:spPr>
          <a:xfrm>
            <a:off x="457200" y="1000124"/>
            <a:ext cx="8310562" cy="5816977"/>
          </a:xfrm>
          <a:prstGeom prst="rect">
            <a:avLst/>
          </a:prstGeom>
          <a:noFill/>
        </p:spPr>
        <p:txBody>
          <a:bodyPr wrap="square" rtlCol="0">
            <a:spAutoFit/>
          </a:bodyPr>
          <a:lstStyle/>
          <a:p>
            <a:r>
              <a:rPr lang="en-US" sz="3100" dirty="0">
                <a:solidFill>
                  <a:srgbClr val="FFFFFF"/>
                </a:solidFill>
              </a:rPr>
              <a:t> </a:t>
            </a:r>
            <a:r>
              <a:rPr lang="en-US" sz="3100" dirty="0"/>
              <a:t>Ps. 61:1-4 ~</a:t>
            </a:r>
            <a:r>
              <a:rPr lang="en-US" sz="3100" dirty="0">
                <a:solidFill>
                  <a:srgbClr val="FFFFFF"/>
                </a:solidFill>
              </a:rPr>
              <a:t> Hear my cry, O God; </a:t>
            </a:r>
          </a:p>
          <a:p>
            <a:r>
              <a:rPr lang="en-US" sz="3100" dirty="0">
                <a:solidFill>
                  <a:srgbClr val="FFFFFF"/>
                </a:solidFill>
              </a:rPr>
              <a:t>Attend to my prayer.</a:t>
            </a:r>
            <a:r>
              <a:rPr lang="en-US" sz="3100" dirty="0"/>
              <a:t> </a:t>
            </a:r>
          </a:p>
          <a:p>
            <a:r>
              <a:rPr lang="en-US" sz="3100" baseline="30000" dirty="0"/>
              <a:t>2</a:t>
            </a:r>
            <a:r>
              <a:rPr lang="en-US" sz="3100" dirty="0"/>
              <a:t> </a:t>
            </a:r>
            <a:r>
              <a:rPr lang="en-US" sz="3100" dirty="0">
                <a:solidFill>
                  <a:srgbClr val="FFFFFF"/>
                </a:solidFill>
              </a:rPr>
              <a:t>From the end of the earth I will cry to You, </a:t>
            </a:r>
          </a:p>
          <a:p>
            <a:r>
              <a:rPr lang="en-US" sz="3100" dirty="0">
                <a:solidFill>
                  <a:srgbClr val="FFFFFF"/>
                </a:solidFill>
              </a:rPr>
              <a:t>When my heart is overwhelmed; </a:t>
            </a:r>
          </a:p>
          <a:p>
            <a:r>
              <a:rPr lang="en-US" sz="3100" dirty="0">
                <a:solidFill>
                  <a:srgbClr val="FFFFFF"/>
                </a:solidFill>
              </a:rPr>
              <a:t>Lead me to the rock that is higher than I.</a:t>
            </a:r>
            <a:r>
              <a:rPr lang="en-US" sz="3100" dirty="0"/>
              <a:t> </a:t>
            </a:r>
          </a:p>
          <a:p>
            <a:r>
              <a:rPr lang="en-US" sz="3100" baseline="30000" dirty="0"/>
              <a:t>3</a:t>
            </a:r>
            <a:r>
              <a:rPr lang="en-US" sz="3100" dirty="0"/>
              <a:t> </a:t>
            </a:r>
            <a:r>
              <a:rPr lang="en-US" sz="3100" dirty="0">
                <a:solidFill>
                  <a:srgbClr val="FFFFFF"/>
                </a:solidFill>
              </a:rPr>
              <a:t>For You have been a shelter for me, </a:t>
            </a:r>
          </a:p>
          <a:p>
            <a:r>
              <a:rPr lang="en-US" sz="3100" dirty="0">
                <a:solidFill>
                  <a:srgbClr val="FFFFFF"/>
                </a:solidFill>
              </a:rPr>
              <a:t>A strong tower from the enemy.</a:t>
            </a:r>
            <a:r>
              <a:rPr lang="en-US" sz="3100" dirty="0"/>
              <a:t> </a:t>
            </a:r>
          </a:p>
          <a:p>
            <a:r>
              <a:rPr lang="en-US" sz="3100" baseline="30000" dirty="0"/>
              <a:t>4</a:t>
            </a:r>
            <a:r>
              <a:rPr lang="en-US" sz="3100" dirty="0"/>
              <a:t> </a:t>
            </a:r>
            <a:r>
              <a:rPr lang="en-US" sz="3100" dirty="0">
                <a:solidFill>
                  <a:srgbClr val="FFFFFF"/>
                </a:solidFill>
              </a:rPr>
              <a:t>I will abide in Your tabernacle forever; </a:t>
            </a:r>
          </a:p>
          <a:p>
            <a:r>
              <a:rPr lang="en-US" sz="3100" dirty="0">
                <a:solidFill>
                  <a:srgbClr val="FFFFFF"/>
                </a:solidFill>
              </a:rPr>
              <a:t>I will trust in the shelter of Your wings. </a:t>
            </a:r>
            <a:r>
              <a:rPr lang="en-US" sz="3100" dirty="0" smtClean="0">
                <a:solidFill>
                  <a:srgbClr val="FFFFFF"/>
                </a:solidFill>
              </a:rPr>
              <a:t>Selah</a:t>
            </a:r>
            <a:endParaRPr lang="en-US" sz="3100" dirty="0">
              <a:solidFill>
                <a:srgbClr val="FFFFFF"/>
              </a:solidFill>
            </a:endParaRPr>
          </a:p>
          <a:p>
            <a:r>
              <a:rPr lang="en-US" sz="3100" dirty="0"/>
              <a:t> </a:t>
            </a:r>
          </a:p>
          <a:p>
            <a:endParaRPr lang="en-US" sz="31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8362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86200" y="-76200"/>
            <a:ext cx="4953000" cy="1200329"/>
          </a:xfrm>
          <a:prstGeom prst="rect">
            <a:avLst/>
          </a:prstGeom>
          <a:noFill/>
        </p:spPr>
        <p:txBody>
          <a:bodyPr wrap="square" rtlCol="0">
            <a:spAutoFit/>
          </a:bodyPr>
          <a:lstStyle/>
          <a:p>
            <a:r>
              <a:rPr lang="en-US" sz="7200" dirty="0" smtClean="0">
                <a:ln w="6350">
                  <a:solidFill>
                    <a:sysClr val="windowText" lastClr="000000"/>
                  </a:solidFill>
                </a:ln>
                <a:solidFill>
                  <a:srgbClr val="825700"/>
                </a:solidFill>
                <a:latin typeface="Papyrus" pitchFamily="66" charset="0"/>
              </a:rPr>
              <a:t>29-31</a:t>
            </a:r>
            <a:endParaRPr lang="en-US" sz="7200" dirty="0">
              <a:ln w="6350">
                <a:solidFill>
                  <a:sysClr val="windowText" lastClr="000000"/>
                </a:solidFill>
              </a:ln>
              <a:solidFill>
                <a:srgbClr val="825700"/>
              </a:solidFill>
              <a:latin typeface="Papyrus" pitchFamily="66" charset="0"/>
            </a:endParaRPr>
          </a:p>
        </p:txBody>
      </p:sp>
    </p:spTree>
    <p:extLst>
      <p:ext uri="{BB962C8B-B14F-4D97-AF65-F5344CB8AC3E}">
        <p14:creationId xmlns:p14="http://schemas.microsoft.com/office/powerpoint/2010/main" xmlns="" val="3900070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 Samuel">
  <a:themeElements>
    <a:clrScheme name="1 Samuel">
      <a:dk1>
        <a:srgbClr val="E6C682"/>
      </a:dk1>
      <a:lt1>
        <a:srgbClr val="E6C68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Samuel">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tabLst>
            <a:tab pos="4114800" algn="l"/>
          </a:tabLst>
          <a:defRPr sz="3200" dirty="0" smtClean="0">
            <a:solidFill>
              <a:srgbClr val="E6C682"/>
            </a:solidFill>
            <a:latin typeface="Eras Medium ITC" pitchFamily="34" charset="0"/>
          </a:defRPr>
        </a:defPPr>
      </a:lstStyle>
    </a:txDef>
  </a:objectDefaults>
  <a:extraClrSchemeLst/>
  <a:extLst>
    <a:ext uri="{05A4C25C-085E-4340-85A3-A5531E510DB2}">
      <thm15:themeFamily xmlns:thm15="http://schemas.microsoft.com/office/thememl/2012/main" xmlns="" name="1 Samuel_29-31.potx" id="{3BC1D204-6F01-4A51-8E1F-713B30B56370}" vid="{4389B9FD-0DCD-45E2-ADD4-8D4D0CF9D759}"/>
    </a:ext>
  </a:extLst>
</a:theme>
</file>

<file path=docProps/app.xml><?xml version="1.0" encoding="utf-8"?>
<Properties xmlns="http://schemas.openxmlformats.org/officeDocument/2006/extended-properties" xmlns:vt="http://schemas.openxmlformats.org/officeDocument/2006/docPropsVTypes">
  <Template>1 Samuel_29-31</Template>
  <TotalTime>478</TotalTime>
  <Words>316</Words>
  <Application>Microsoft Office PowerPoint</Application>
  <PresentationFormat>On-screen Show (4:3)</PresentationFormat>
  <Paragraphs>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 Samuel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Kathy</cp:lastModifiedBy>
  <cp:revision>9</cp:revision>
  <dcterms:created xsi:type="dcterms:W3CDTF">2013-03-13T13:57:05Z</dcterms:created>
  <dcterms:modified xsi:type="dcterms:W3CDTF">2013-03-14T16:28:45Z</dcterms:modified>
</cp:coreProperties>
</file>